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98" r:id="rId4"/>
    <p:sldId id="299" r:id="rId5"/>
    <p:sldId id="300" r:id="rId6"/>
    <p:sldId id="264" r:id="rId7"/>
    <p:sldId id="262" r:id="rId8"/>
    <p:sldId id="301" r:id="rId9"/>
    <p:sldId id="266" r:id="rId10"/>
    <p:sldId id="265" r:id="rId11"/>
    <p:sldId id="278" r:id="rId12"/>
    <p:sldId id="291" r:id="rId13"/>
    <p:sldId id="283" r:id="rId14"/>
    <p:sldId id="284" r:id="rId15"/>
    <p:sldId id="295" r:id="rId16"/>
    <p:sldId id="285" r:id="rId17"/>
    <p:sldId id="286" r:id="rId18"/>
    <p:sldId id="292" r:id="rId19"/>
    <p:sldId id="288" r:id="rId20"/>
    <p:sldId id="290" r:id="rId21"/>
    <p:sldId id="287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5" autoAdjust="0"/>
    <p:restoredTop sz="94660"/>
  </p:normalViewPr>
  <p:slideViewPr>
    <p:cSldViewPr>
      <p:cViewPr>
        <p:scale>
          <a:sx n="91" d="100"/>
          <a:sy n="91" d="100"/>
        </p:scale>
        <p:origin x="-2214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dirty="0">
                <a:solidFill>
                  <a:srgbClr val="002060"/>
                </a:solidFill>
              </a:rPr>
              <a:t>Какие чувства испытывают школьники </a:t>
            </a:r>
          </a:p>
          <a:p>
            <a:pPr>
              <a:defRPr/>
            </a:pPr>
            <a:r>
              <a:rPr lang="ru-RU" sz="2000" dirty="0">
                <a:solidFill>
                  <a:srgbClr val="002060"/>
                </a:solidFill>
              </a:rPr>
              <a:t>к своей стране</a:t>
            </a:r>
          </a:p>
        </c:rich>
      </c:tx>
      <c:layout>
        <c:manualLayout>
          <c:xMode val="edge"/>
          <c:yMode val="edge"/>
          <c:x val="0.14627898075240697"/>
          <c:y val="2.7777777777778019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чувства испытывают школьники к своей стране</c:v>
                </c:pt>
              </c:strCache>
            </c:strRef>
          </c:tx>
          <c:cat>
            <c:strRef>
              <c:f>Лист1!$A$2:$A$14</c:f>
              <c:strCache>
                <c:ptCount val="12"/>
                <c:pt idx="0">
                  <c:v>уважение</c:v>
                </c:pt>
                <c:pt idx="1">
                  <c:v>надежду</c:v>
                </c:pt>
                <c:pt idx="2">
                  <c:v>любовь</c:v>
                </c:pt>
                <c:pt idx="3">
                  <c:v>восхищение</c:v>
                </c:pt>
                <c:pt idx="4">
                  <c:v>симпатию</c:v>
                </c:pt>
                <c:pt idx="5">
                  <c:v>разочарование</c:v>
                </c:pt>
                <c:pt idx="6">
                  <c:v>безразличие</c:v>
                </c:pt>
                <c:pt idx="7">
                  <c:v>осуждение</c:v>
                </c:pt>
                <c:pt idx="8">
                  <c:v>недоверие</c:v>
                </c:pt>
                <c:pt idx="9">
                  <c:v>антипатию</c:v>
                </c:pt>
                <c:pt idx="10">
                  <c:v>ненависть</c:v>
                </c:pt>
                <c:pt idx="11">
                  <c:v>другое</c:v>
                </c:pt>
              </c:strCache>
            </c:strRef>
          </c:cat>
          <c:val>
            <c:numRef>
              <c:f>Лист1!$B$2:$B$14</c:f>
              <c:numCache>
                <c:formatCode>0%</c:formatCode>
                <c:ptCount val="13"/>
                <c:pt idx="0">
                  <c:v>0.65000000000000235</c:v>
                </c:pt>
                <c:pt idx="1">
                  <c:v>0.52</c:v>
                </c:pt>
                <c:pt idx="2">
                  <c:v>0.43000000000000038</c:v>
                </c:pt>
                <c:pt idx="3">
                  <c:v>0.32000000000000112</c:v>
                </c:pt>
                <c:pt idx="4">
                  <c:v>0.24000000000000021</c:v>
                </c:pt>
                <c:pt idx="5">
                  <c:v>0.17</c:v>
                </c:pt>
                <c:pt idx="6">
                  <c:v>0.11000000000000013</c:v>
                </c:pt>
                <c:pt idx="7">
                  <c:v>0.1</c:v>
                </c:pt>
                <c:pt idx="8">
                  <c:v>9.0000000000000066E-2</c:v>
                </c:pt>
                <c:pt idx="9">
                  <c:v>4.0000000000000112E-2</c:v>
                </c:pt>
                <c:pt idx="10">
                  <c:v>2.0000000000000052E-2</c:v>
                </c:pt>
                <c:pt idx="11">
                  <c:v>3.0000000000000082E-2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A95-4033-A807-A8A53D498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3655988061736388"/>
          <c:y val="9.4725586045995028E-2"/>
          <c:w val="0.26344011938263623"/>
          <c:h val="0.80214372882179752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A3BD5-4416-411B-A645-D4BA3C0CC78E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8CEF1-B28A-4BF6-A35B-2CC31B312D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945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19.jpeg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2.png"/><Relationship Id="rId7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9.jpeg"/><Relationship Id="rId7" Type="http://schemas.openxmlformats.org/officeDocument/2006/relationships/image" Target="../media/image4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10.jpeg"/><Relationship Id="rId4" Type="http://schemas.openxmlformats.org/officeDocument/2006/relationships/image" Target="../media/image11.jpeg"/><Relationship Id="rId9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12dekabrya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5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1340768"/>
            <a:ext cx="8784976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Проект:</a:t>
            </a:r>
            <a:endParaRPr lang="ru-RU" sz="4400" b="1" cap="none" spc="50" dirty="0" smtClean="0">
              <a:ln w="11430">
                <a:solidFill>
                  <a:schemeClr val="tx1"/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800" b="1" cap="none" spc="50" dirty="0" smtClean="0">
                <a:ln w="11430"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Формирование гражданско – патриотического сознания </a:t>
            </a:r>
            <a:r>
              <a:rPr lang="ru-RU" sz="4800" b="1" cap="none" spc="50" dirty="0" smtClean="0">
                <a:ln w="11430"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учащихся</a:t>
            </a:r>
          </a:p>
          <a:p>
            <a:pPr algn="ctr"/>
            <a:r>
              <a:rPr lang="ru-RU" sz="4800" b="1" spc="50" dirty="0" smtClean="0">
                <a:ln w="11430"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МБОУ «Школа №171»</a:t>
            </a:r>
            <a:endParaRPr lang="ru-RU" sz="4800" b="1" cap="none" spc="50" dirty="0">
              <a:ln w="11430">
                <a:solidFill>
                  <a:schemeClr val="tx1"/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102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.znanio.ru/8c0997/b0/f5/3d081744a3ef19a8c865ff34af962eaf0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52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257324897"/>
              </p:ext>
            </p:extLst>
          </p:nvPr>
        </p:nvGraphicFramePr>
        <p:xfrm>
          <a:off x="928662" y="1928802"/>
          <a:ext cx="7416824" cy="4235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15616" y="500042"/>
            <a:ext cx="698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Исследование  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Какие чувства испытывают школьники к своей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стране»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11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pic>
        <p:nvPicPr>
          <p:cNvPr id="1026" name="Picture 2" descr="D:\Desktop\на педсовет\Инн. проект ПАТРИОТ для педсовета\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965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2452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ШУС</a:t>
            </a:r>
            <a:r>
              <a:rPr lang="ru-RU" b="1" dirty="0" smtClean="0">
                <a:solidFill>
                  <a:srgbClr val="002060"/>
                </a:solidFill>
              </a:rPr>
              <a:t> «Новое поколение»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1428736"/>
            <a:ext cx="4327141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3929066"/>
            <a:ext cx="4665834" cy="2723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6" y="1428736"/>
            <a:ext cx="4429124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Учитель\Desktop\школьная жизнь\последние фото\20180321_09555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t="16163" r="11865" b="10510"/>
          <a:stretch/>
        </p:blipFill>
        <p:spPr bwMode="auto">
          <a:xfrm>
            <a:off x="7358082" y="5521961"/>
            <a:ext cx="1600395" cy="1185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924" y="221287"/>
            <a:ext cx="7886700" cy="103764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Отряд 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урок Мужества,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смотр-строя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песни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E:\Фото школа 19-20\юнармия\IMG-20200515-WA0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1285860"/>
            <a:ext cx="2743200" cy="211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Фото школа 19-20\юнармия\IMG-20200515-WA00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278081"/>
            <a:ext cx="2671489" cy="22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Фото школа 19-20\юнармия\юнарм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1278081"/>
            <a:ext cx="2800350" cy="214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1" y="3796125"/>
            <a:ext cx="2743200" cy="2057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126" y="3796125"/>
            <a:ext cx="2857975" cy="2057400"/>
          </a:xfrm>
          <a:prstGeom prst="rect">
            <a:avLst/>
          </a:prstGeom>
        </p:spPr>
      </p:pic>
      <p:pic>
        <p:nvPicPr>
          <p:cNvPr id="10" name="Picture 2" descr="C:\Users\Учитель\Desktop\школьная жизнь\последние фото\20180321_095559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t="16163" r="11865" b="10510"/>
          <a:stretch/>
        </p:blipFill>
        <p:spPr bwMode="auto">
          <a:xfrm>
            <a:off x="7600484" y="5937426"/>
            <a:ext cx="1243205" cy="92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275" y="2732808"/>
            <a:ext cx="680079" cy="53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8" y="3714752"/>
            <a:ext cx="2733964" cy="205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6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pic>
        <p:nvPicPr>
          <p:cNvPr id="11" name="Picture 2" descr="C:\Users\Учитель\Desktop\школьная жизнь\последние фото\20180321_0955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t="16163" r="11865" b="10510"/>
          <a:stretch/>
        </p:blipFill>
        <p:spPr bwMode="auto">
          <a:xfrm>
            <a:off x="7925046" y="5937426"/>
            <a:ext cx="1243205" cy="92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2"/>
          <p:cNvSpPr>
            <a:spLocks noChangeArrowheads="1"/>
          </p:cNvSpPr>
          <p:nvPr/>
        </p:nvSpPr>
        <p:spPr bwMode="auto">
          <a:xfrm>
            <a:off x="566101" y="214290"/>
            <a:ext cx="84324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42109"/>
            <a:ext cx="2733964" cy="20504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723" y="928253"/>
            <a:ext cx="2752439" cy="206432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527" y="3425261"/>
            <a:ext cx="2985744" cy="2239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 descr="C:\Users\Gim40-51\Desktop\IMG-20200421-WA00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3071810"/>
            <a:ext cx="2607606" cy="238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Фото школа 19-20\выставка картин ВОВ\IMG-20191202-WA002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896" y="3425261"/>
            <a:ext cx="2643266" cy="223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213" y="1004647"/>
            <a:ext cx="2608489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532410"/>
      </p:ext>
    </p:extLst>
  </p:cSld>
  <p:clrMapOvr>
    <a:masterClrMapping/>
  </p:clrMapOvr>
  <p:transition advTm="3516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Музеи  школы: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Р.Вагапова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Х.М.Муштари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М.Джалилю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Desktop\фото строевая\открытие музея М.Джалил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7298"/>
            <a:ext cx="4607718" cy="2857520"/>
          </a:xfrm>
          <a:prstGeom prst="rect">
            <a:avLst/>
          </a:prstGeom>
          <a:noFill/>
        </p:spPr>
      </p:pic>
      <p:pic>
        <p:nvPicPr>
          <p:cNvPr id="7170" name="Picture 2" descr="D:\Desktop\IMG-20210215-WA009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285860"/>
            <a:ext cx="4357718" cy="2928958"/>
          </a:xfrm>
          <a:prstGeom prst="rect">
            <a:avLst/>
          </a:prstGeom>
          <a:noFill/>
        </p:spPr>
      </p:pic>
      <p:pic>
        <p:nvPicPr>
          <p:cNvPr id="7" name="Picture 3" descr="C:\Users\Школа\Desktop\Фото школы\20190214_1526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4818"/>
            <a:ext cx="4643438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4071942"/>
            <a:ext cx="4357718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Учитель\Desktop\школьная жизнь\последние фото\20180321_09555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t="16163" r="11865" b="10510"/>
          <a:stretch/>
        </p:blipFill>
        <p:spPr bwMode="auto">
          <a:xfrm>
            <a:off x="7925046" y="5937426"/>
            <a:ext cx="1243205" cy="92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270554" y="357166"/>
            <a:ext cx="810170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«Татар </a:t>
            </a:r>
            <a:r>
              <a:rPr lang="ru-RU" sz="2400" b="1" cap="none" spc="0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sz="2400" b="1" cap="none" spc="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cap="none" spc="0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</a:t>
            </a:r>
            <a:r>
              <a:rPr lang="ru-RU" sz="2400" b="1" cap="none" spc="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cap="none" spc="0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егете</a:t>
            </a:r>
            <a:r>
              <a:rPr lang="ru-RU" sz="2400" b="1" cap="none" spc="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56" y="1000108"/>
            <a:ext cx="3031670" cy="22737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1000108"/>
            <a:ext cx="3004575" cy="2253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2837" y="3211952"/>
            <a:ext cx="51707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«Добрый молодец и красна девица»</a:t>
            </a:r>
            <a:endParaRPr lang="ru-RU" sz="2400" b="1" cap="none" spc="0" dirty="0">
              <a:ln w="0"/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190" y="3714752"/>
            <a:ext cx="4075353" cy="25717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7416" y="723452"/>
            <a:ext cx="2875712" cy="2286016"/>
          </a:xfrm>
          <a:prstGeom prst="rect">
            <a:avLst/>
          </a:prstGeom>
        </p:spPr>
      </p:pic>
      <p:pic>
        <p:nvPicPr>
          <p:cNvPr id="2050" name="Picture 2" descr="D:\Desktop\фото строевая\20201123_1619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714752"/>
            <a:ext cx="4546494" cy="2557403"/>
          </a:xfrm>
          <a:prstGeom prst="rect">
            <a:avLst/>
          </a:prstGeom>
          <a:noFill/>
        </p:spPr>
      </p:pic>
      <p:pic>
        <p:nvPicPr>
          <p:cNvPr id="9" name="Picture 2" descr="C:\Users\Учитель\Desktop\школьная жизнь\последние фото\20180321_095559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t="16163" r="11865" b="10510"/>
          <a:stretch/>
        </p:blipFill>
        <p:spPr bwMode="auto">
          <a:xfrm>
            <a:off x="7925046" y="5937426"/>
            <a:ext cx="1243205" cy="92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23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855" y="285728"/>
            <a:ext cx="8281554" cy="78581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 с родителями, педагогами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место в Республиканском конкурсе 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«Секреты дружного класса»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285860"/>
            <a:ext cx="2697018" cy="20227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26" y="1214422"/>
            <a:ext cx="3083405" cy="20227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74" y="1214422"/>
            <a:ext cx="2697017" cy="202276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55964" y="2517333"/>
            <a:ext cx="6463704" cy="1292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педагогов «Звездопад - 2020» 2 место </a:t>
            </a:r>
            <a:endParaRPr lang="ru-RU" sz="24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34" y="3937197"/>
            <a:ext cx="3186121" cy="2535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0" y="3937197"/>
            <a:ext cx="1962150" cy="26162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731" y="3937196"/>
            <a:ext cx="2869874" cy="2206447"/>
          </a:xfrm>
          <a:prstGeom prst="rect">
            <a:avLst/>
          </a:prstGeom>
        </p:spPr>
      </p:pic>
      <p:pic>
        <p:nvPicPr>
          <p:cNvPr id="17" name="Picture 2" descr="C:\Users\Учитель\Desktop\школьная жизнь\последние фото\20180321_09555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t="16163" r="11865" b="10510"/>
          <a:stretch/>
        </p:blipFill>
        <p:spPr bwMode="auto">
          <a:xfrm>
            <a:off x="7900795" y="5937426"/>
            <a:ext cx="1243205" cy="92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19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1"/>
    </mc:Choice>
    <mc:Fallback xmlns="">
      <p:transition spd="slow" advTm="729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Совет отцов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098" name="Picture 2" descr="D:\Desktop\фото строевая\IMG-20210206-WA0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160876"/>
            <a:ext cx="7524728" cy="56435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3714752"/>
            <a:ext cx="3000396" cy="246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1142984"/>
            <a:ext cx="2741916" cy="2286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60" y="1089310"/>
            <a:ext cx="3040531" cy="2410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386" y="1089311"/>
            <a:ext cx="2878960" cy="2410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D:\Desktop\фото строевая\IMG-20210109-WA002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3714752"/>
            <a:ext cx="2726096" cy="2428892"/>
          </a:xfrm>
          <a:prstGeom prst="rect">
            <a:avLst/>
          </a:prstGeom>
          <a:noFill/>
        </p:spPr>
      </p:pic>
      <p:pic>
        <p:nvPicPr>
          <p:cNvPr id="3075" name="Picture 3" descr="D:\Desktop\фото строевая\IMG-20210203-WA002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6" y="3714752"/>
            <a:ext cx="2905060" cy="2428892"/>
          </a:xfrm>
          <a:prstGeom prst="rect">
            <a:avLst/>
          </a:prstGeom>
          <a:noFill/>
        </p:spPr>
      </p:pic>
      <p:pic>
        <p:nvPicPr>
          <p:cNvPr id="14" name="Picture 2" descr="C:\Users\Учитель\Desktop\школьная жизнь\последние фото\20180321_09555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t="16163" r="11865" b="10510"/>
          <a:stretch/>
        </p:blipFill>
        <p:spPr bwMode="auto">
          <a:xfrm>
            <a:off x="7358082" y="5521961"/>
            <a:ext cx="1600395" cy="1185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922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1052736"/>
            <a:ext cx="8568952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 :</a:t>
            </a:r>
          </a:p>
          <a:p>
            <a:pPr algn="ctr"/>
            <a:r>
              <a:rPr lang="ru-RU" sz="3200" b="1" spc="50" dirty="0" smtClean="0">
                <a:ln w="11430"/>
                <a:solidFill>
                  <a:schemeClr val="tx2">
                    <a:lumMod val="75000"/>
                  </a:schemeClr>
                </a:solidFill>
              </a:rPr>
              <a:t>Формирование механизма взаимодействия всех участников образовательного процесса, направленного на формирование  </a:t>
            </a:r>
            <a:r>
              <a:rPr lang="ru-RU" sz="3200" b="1" spc="50" dirty="0" err="1" smtClean="0">
                <a:ln w="11430"/>
                <a:solidFill>
                  <a:schemeClr val="tx2">
                    <a:lumMod val="75000"/>
                  </a:schemeClr>
                </a:solidFill>
              </a:rPr>
              <a:t>гражданско</a:t>
            </a:r>
            <a:r>
              <a:rPr lang="ru-RU" sz="3200" b="1" spc="50" dirty="0" smtClean="0">
                <a:ln w="11430"/>
                <a:solidFill>
                  <a:schemeClr val="tx2">
                    <a:lumMod val="75000"/>
                  </a:schemeClr>
                </a:solidFill>
              </a:rPr>
              <a:t> – патриотического  самосознания учащихся и поиск наиболее оптимальных путей совершенствования системы работы по патриотическому воспитанию школьников</a:t>
            </a:r>
            <a:endParaRPr lang="ru-RU" sz="3200" b="1" cap="none" spc="50" dirty="0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0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24528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79" y="558141"/>
            <a:ext cx="4398579" cy="2942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Объект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177" y="605642"/>
            <a:ext cx="4583824" cy="2823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3643314"/>
            <a:ext cx="4951586" cy="2890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pic>
        <p:nvPicPr>
          <p:cNvPr id="1027" name="Picture 3" descr="D:\Desktop\фото строевая\IMG-20210218-WA002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1142984"/>
            <a:ext cx="3499426" cy="2643206"/>
          </a:xfrm>
          <a:prstGeom prst="rect">
            <a:avLst/>
          </a:prstGeom>
          <a:noFill/>
        </p:spPr>
      </p:pic>
      <p:pic>
        <p:nvPicPr>
          <p:cNvPr id="1028" name="Picture 4" descr="D:\Desktop\фото строевая\IMG-20210218-WA002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7687" y="1142984"/>
            <a:ext cx="4429156" cy="2709863"/>
          </a:xfrm>
          <a:prstGeom prst="rect">
            <a:avLst/>
          </a:prstGeom>
          <a:noFill/>
        </p:spPr>
      </p:pic>
      <p:pic>
        <p:nvPicPr>
          <p:cNvPr id="1029" name="Picture 5" descr="D:\Desktop\фото строевая\IMG-20210210-WA009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57686" y="3946897"/>
            <a:ext cx="4429156" cy="2518189"/>
          </a:xfrm>
          <a:prstGeom prst="rect">
            <a:avLst/>
          </a:prstGeom>
          <a:noFill/>
        </p:spPr>
      </p:pic>
      <p:pic>
        <p:nvPicPr>
          <p:cNvPr id="1030" name="Picture 6" descr="D:\Desktop\фото строевая\IMG-20210210-WA0096 (1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21" y="3857656"/>
            <a:ext cx="3571900" cy="3000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965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2734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библиотеки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Фото школа 19-20\библиотека\IMG-20200515-WA002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06" y="1508959"/>
            <a:ext cx="2519798" cy="188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Фото школа 19-20\библиотека\IMG-20200515-WA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15" y="1466489"/>
            <a:ext cx="2745118" cy="193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Фото школа 19-20\библиотека\IMG-20200515-WA00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01" y="1395321"/>
            <a:ext cx="2671317" cy="200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Фото школа 19-20\библиотека\IMG-20200515-WA00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571876"/>
            <a:ext cx="2294625" cy="279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E:\Фото школа 19-20\библиотека\IMG-20200219-WA00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571876"/>
            <a:ext cx="2651188" cy="284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45719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3714752"/>
            <a:ext cx="3214710" cy="2672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 descr="C:\Users\Учитель\Desktop\школьная жизнь\последние фото\20180321_09555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6" t="16163" r="11865" b="10510"/>
          <a:stretch/>
        </p:blipFill>
        <p:spPr bwMode="auto">
          <a:xfrm>
            <a:off x="7715272" y="5937426"/>
            <a:ext cx="1243205" cy="92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7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57224" y="1142984"/>
            <a:ext cx="778674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Современная школа стремится воспитать нравственного гражданина. А «нравственность» не может существовать без понятия «патриотизм» </a:t>
            </a:r>
            <a:endParaRPr lang="ru-RU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965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Актуальность: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       В настоящее время отсутствие или недостаточное развитие патриотизма стало глобальным вопросом в воспитании подрастающего поколения. Именно поэтому актуально становится разработка и реализация проекта по патриотическому воспитанию детей.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 – правовая база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патриотического воспитания в школе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5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Конституции РФ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, федеральных законах, постановлениях Правительства РФ, федеральных программах. </a:t>
            </a:r>
          </a:p>
          <a:p>
            <a:pPr algn="just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Государственная программа</a:t>
            </a:r>
            <a:r>
              <a:rPr lang="ru-RU" sz="5600" u="sng" dirty="0" smtClean="0">
                <a:latin typeface="Times New Roman" pitchFamily="18" charset="0"/>
                <a:cs typeface="Times New Roman" pitchFamily="18" charset="0"/>
              </a:rPr>
              <a:t> «Патриотическое воспитание граждан Российской Федерации», 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утвержденная Постановлением Правительства Российской Федерации от 5 октября 2010 г. N 795.</a:t>
            </a:r>
          </a:p>
          <a:p>
            <a:r>
              <a:rPr lang="ru-RU" sz="5600" u="sng" dirty="0" smtClean="0">
                <a:latin typeface="Times New Roman" pitchFamily="18" charset="0"/>
                <a:cs typeface="Times New Roman" pitchFamily="18" charset="0"/>
              </a:rPr>
              <a:t>«Концепция духовно-нравственного развития и воспитания личности гражданина России».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 Авторами документа являются А.Я.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Данелюк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, А.М. Кондаков, В.А.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Тишков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Нормативно-правовые аспекты патриотического воспитания определяются в государственных документах Российской Федерации – Конституции РФ, федеральных законах, постановлениях Правительства РФ, федеральных программах.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1.Указ Президента Российской Федерации от 16.05.1996 №727 «О мерах государственной поддержки общественных объединений, ведущих работу по военно-патриотическому воспитанию молодежи».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2.Постановление Правительства Российской Федерации от 24.07.2000 №551 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sz="5600" b="1" dirty="0" err="1" smtClean="0"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- патриотических молодежных и детских объединениях»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3.Приказ Министра обороны Российской Федерации от 0201.2000 №6 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«О поддержке общественных объединений, ведущих работу по </a:t>
            </a:r>
            <a:r>
              <a:rPr lang="ru-RU" sz="5600" b="1" dirty="0" err="1" smtClean="0"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- патриотическому воспитанию молодежи».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4.Письмо Министерства образования и науки Российской Федерации от 30.06.2005 №03-1230 «Об организации работы в образовательных учреждениях по изучению и использованию государственных символов России».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5.Письмо Министерства образования Российской Федерации от 01.03.2002 №30-51-131/16 «Об организации воспитательной деятельности по ознакомлению с историей и значением официальных государственных символов Российской Федерации и их популяризации».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6.Письмо Министерства образования Российской Федерации от 25.10.1999 №06-9ин/28-06 и Генерального штаба вооруженных сил Российской Федерации от 26.10.1999 №4036 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«О военно-патриотическом воспитании молодежи».</a:t>
            </a:r>
          </a:p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7.Письмо Министерства образования Российской Федерации от 12.03.2003 №28-51-181/16 "О деятельности музеев образовательных учреждений"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42852"/>
            <a:ext cx="7443782" cy="15001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формирование у обучающихся 	гражданственности, патриотизма, активной жизненной 	позиции для успешной их социализации посредством 	вовлечения  обучающихся, педагогов, родителей в активную деятельность по патриотическому воспитанию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401080" cy="5072098"/>
          </a:xfrm>
        </p:spPr>
        <p:txBody>
          <a:bodyPr>
            <a:normAutofit fontScale="25000" lnSpcReduction="20000"/>
          </a:bodyPr>
          <a:lstStyle/>
          <a:p>
            <a:pPr lvl="4">
              <a:buNone/>
            </a:pPr>
            <a:r>
              <a:rPr lang="ru-RU" dirty="0" smtClean="0"/>
              <a:t>      			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5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Изучить сложившуюся в школе систему работы по патриотическому воспитанию школьников.</a:t>
            </a:r>
            <a:b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Выявить интересы и приоритеты детей и учесть их при планировании работы.</a:t>
            </a:r>
            <a:b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Обновить содержание и формы работы по патриотическому воспитанию учащихся, учитывая и возможности взаимодействия педагогов, учащихся и родителей.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Объединение всего коллектива школы с целью: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развивать патриотические чувства и сознание обучающихся;  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воспитывать  у обучающихся ценности гражданственности,    патриотизма, толерантности, определяющие  модель их жизненного поведения;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сохранять  и развивать чувства гордости за свою страну и народ;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изучать героическое прошлое нашей страны;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воспитывать чувство долга перед Родиной, чувство привязанности к тем местам, где человек родился и вырос;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создать условия для расширения военно-патриотического движения «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совершенствование ценностно-ориентированных качеств личности, обеспечение условий для самовыражения обучающихся, их творческой активности;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развивать активное взаимодействие и сотрудничество в сфере патриотического воспитания гражданских и военных, а также ветеранских организаций.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создать в школе музей боевой славы, социального быта;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развивать волонтерское движение, являющееся эффективным инструментом гражданско-патриотического воспитания обучающихся;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привлекать обучающихся к работе по возрождению, сохранению и приумножению культурных и духовно-нравственных ценностей своей большой и малой Родины, накопленных поколениями.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совместная деятельность участников образовательного процесса в мероприятиях по военно-патриотическому воспитанию;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создание интернет сайта для распространения опыта;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создание условий для творческой самореализации педагога;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создание банка инновационных форм работы по патриотическому воспитанию;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открытость и преемственность программы по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- патриотическому воспитанию для педагогов;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создание школьной газеты и сайта юнармейского движения;</a:t>
            </a:r>
          </a:p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вступление в ряды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Юнармии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65 % всех учащихся школы;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4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5556" y="692696"/>
            <a:ext cx="79928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Сроки   </a:t>
            </a:r>
            <a:r>
              <a:rPr lang="ru-RU" sz="2800" b="1" dirty="0" smtClean="0">
                <a:solidFill>
                  <a:srgbClr val="002060"/>
                </a:solidFill>
              </a:rPr>
              <a:t>реализации</a:t>
            </a:r>
            <a:r>
              <a:rPr lang="ru-RU" sz="2800" dirty="0" smtClean="0">
                <a:solidFill>
                  <a:srgbClr val="002060"/>
                </a:solidFill>
              </a:rPr>
              <a:t>  </a:t>
            </a:r>
            <a:r>
              <a:rPr lang="ru-RU" sz="2800" b="1" dirty="0">
                <a:solidFill>
                  <a:srgbClr val="002060"/>
                </a:solidFill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</a:rPr>
              <a:t>роекта</a:t>
            </a:r>
            <a:r>
              <a:rPr lang="ru-RU" sz="2800" b="1" dirty="0">
                <a:solidFill>
                  <a:srgbClr val="002060"/>
                </a:solidFill>
              </a:rPr>
              <a:t>: 2020год - </a:t>
            </a:r>
            <a:r>
              <a:rPr lang="ru-RU" sz="2800" b="1" dirty="0" smtClean="0">
                <a:solidFill>
                  <a:srgbClr val="002060"/>
                </a:solidFill>
              </a:rPr>
              <a:t>2025год</a:t>
            </a:r>
            <a:endParaRPr lang="ru-RU" sz="2800" b="1" dirty="0">
              <a:solidFill>
                <a:srgbClr val="002060"/>
              </a:solidFill>
            </a:endParaRPr>
          </a:p>
          <a:p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Этапы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реализации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п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роекта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: </a:t>
            </a:r>
          </a:p>
          <a:p>
            <a:r>
              <a:rPr lang="en-US" sz="2800" b="1" dirty="0">
                <a:solidFill>
                  <a:srgbClr val="002060"/>
                </a:solidFill>
              </a:rPr>
              <a:t>I</a:t>
            </a:r>
            <a:r>
              <a:rPr lang="ru-RU" sz="2800" b="1" dirty="0">
                <a:solidFill>
                  <a:srgbClr val="002060"/>
                </a:solidFill>
              </a:rPr>
              <a:t> этап: сентябрь-декабрь </a:t>
            </a:r>
            <a:r>
              <a:rPr lang="ru-RU" sz="2800" b="1" dirty="0" smtClean="0">
                <a:solidFill>
                  <a:srgbClr val="002060"/>
                </a:solidFill>
              </a:rPr>
              <a:t>2020 года– </a:t>
            </a:r>
            <a:r>
              <a:rPr lang="ru-RU" sz="2800" b="1" dirty="0">
                <a:solidFill>
                  <a:srgbClr val="002060"/>
                </a:solidFill>
              </a:rPr>
              <a:t>проектный,  подготовительный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en-US" sz="2800" b="1" dirty="0">
                <a:solidFill>
                  <a:srgbClr val="002060"/>
                </a:solidFill>
              </a:rPr>
              <a:t>II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этап: </a:t>
            </a:r>
            <a:r>
              <a:rPr lang="ru-RU" sz="2800" b="1" dirty="0" smtClean="0">
                <a:solidFill>
                  <a:srgbClr val="002060"/>
                </a:solidFill>
              </a:rPr>
              <a:t>2021г</a:t>
            </a:r>
            <a:r>
              <a:rPr lang="ru-RU" sz="2800" b="1" dirty="0">
                <a:solidFill>
                  <a:srgbClr val="002060"/>
                </a:solidFill>
              </a:rPr>
              <a:t>. - </a:t>
            </a:r>
            <a:r>
              <a:rPr lang="ru-RU" sz="2800" b="1" dirty="0" smtClean="0">
                <a:solidFill>
                  <a:srgbClr val="002060"/>
                </a:solidFill>
              </a:rPr>
              <a:t>2024 </a:t>
            </a:r>
            <a:r>
              <a:rPr lang="ru-RU" sz="2800" b="1" dirty="0">
                <a:solidFill>
                  <a:srgbClr val="002060"/>
                </a:solidFill>
              </a:rPr>
              <a:t>г. - практический, экспериментальный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en-US" sz="2800" b="1" dirty="0" smtClean="0">
                <a:solidFill>
                  <a:srgbClr val="002060"/>
                </a:solidFill>
              </a:rPr>
              <a:t>III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этап: </a:t>
            </a:r>
            <a:r>
              <a:rPr lang="ru-RU" sz="2800" b="1" dirty="0" smtClean="0">
                <a:solidFill>
                  <a:srgbClr val="002060"/>
                </a:solidFill>
              </a:rPr>
              <a:t>2024г</a:t>
            </a:r>
            <a:r>
              <a:rPr lang="ru-RU" sz="2800" b="1" dirty="0">
                <a:solidFill>
                  <a:srgbClr val="002060"/>
                </a:solidFill>
              </a:rPr>
              <a:t>. - </a:t>
            </a:r>
            <a:r>
              <a:rPr lang="ru-RU" sz="2800" b="1" dirty="0" smtClean="0">
                <a:solidFill>
                  <a:srgbClr val="002060"/>
                </a:solidFill>
              </a:rPr>
              <a:t>2025г</a:t>
            </a:r>
            <a:r>
              <a:rPr lang="ru-RU" sz="2800" b="1" dirty="0">
                <a:solidFill>
                  <a:srgbClr val="002060"/>
                </a:solidFill>
              </a:rPr>
              <a:t>. – результативный, обобщающий,  </a:t>
            </a:r>
            <a:r>
              <a:rPr lang="ru-RU" sz="2800" b="1" dirty="0" err="1">
                <a:solidFill>
                  <a:srgbClr val="002060"/>
                </a:solidFill>
              </a:rPr>
              <a:t>аналитико</a:t>
            </a:r>
            <a:r>
              <a:rPr lang="ru-RU" sz="2800" b="1" dirty="0">
                <a:solidFill>
                  <a:srgbClr val="002060"/>
                </a:solidFill>
              </a:rPr>
              <a:t> - коррекционный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18" y="4643446"/>
            <a:ext cx="2930781" cy="221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4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851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764704"/>
            <a:ext cx="83529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spcBef>
                <a:spcPts val="120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Ожидаемые результаты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457200" algn="just">
              <a:spcBef>
                <a:spcPts val="1200"/>
              </a:spcBef>
              <a:spcAft>
                <a:spcPts val="0"/>
              </a:spcAft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129728"/>
            <a:ext cx="3275856" cy="27064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58" y="1500174"/>
            <a:ext cx="84296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результате реализации Проекта ожидается: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учреждении, как в образовательной системе: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повышение качества и количества мероприятий по организации и проведению патриотической работы с детьми и подростками;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формирование гражданской грамотности учащихся;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внедрение новых форм работы и повышение эффективности патриотической работы;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возрождение духовных ценностей школьников;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улучшение условий для формирования патриотических чувств.- вовлечение в работу патриотического воспитания представителей всех субъектов образовательной деятельности.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64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57224" y="1028343"/>
            <a:ext cx="80010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должны быть сформированы следующие качества личности: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патриотическое сознание, чувство национальной гордости;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активная жизненная позиция, способность делать правильный нравственный, социальный выбор;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гражданско-правовая компетентность школьника, способствующая снижению уровня правонарушений обучающихся;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способность нести личную ответственность за судьбу своей семьи, города, Родины;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чувство патриотизма, верности Родине и готовности служения Отечеству;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способность к саморазвитию.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380" y="0"/>
            <a:ext cx="9144000" cy="6858000"/>
          </a:xfrm>
          <a:prstGeom prst="rect">
            <a:avLst/>
          </a:prstGeom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342407" y="-19501"/>
            <a:ext cx="8388424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Диагностико-аналитическая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работа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1.Исследование «Модель  «Гражданина - патриота России»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104" name="Рисунок 1" descr="http://school4-golovko.narod.ru/vospit_sistema/Stani_grashdan.files/image00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76" y="2071678"/>
            <a:ext cx="8233763" cy="465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-1" y="3829050"/>
            <a:ext cx="1142281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18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390</Words>
  <Application>Microsoft Office PowerPoint</Application>
  <PresentationFormat>Экран (4:3)</PresentationFormat>
  <Paragraphs>85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Актуальность:</vt:lpstr>
      <vt:lpstr> Нормативно – правовая база  патриотического воспитания в школе  </vt:lpstr>
      <vt:lpstr>Цель: формирование у обучающихся  гражданственности, патриотизма, активной жизненной  позиции для успешной их социализации посредством  вовлечения  обучающихся, педагогов, родителей в активную деятельность по патриотическому воспитанию.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ШУС «Новое поколение»</vt:lpstr>
      <vt:lpstr>Отряд «юнармия», урок Мужества, смотр-строя и песни</vt:lpstr>
      <vt:lpstr>Презентация PowerPoint</vt:lpstr>
      <vt:lpstr>Музеи  школы: Р.Вагапова, Х.М.Муштари, М.Джалилю</vt:lpstr>
      <vt:lpstr>Презентация PowerPoint</vt:lpstr>
      <vt:lpstr> Сотрудничество с родителями, педагогами 2 место в Республиканском конкурсе  «Секреты дружного класса»</vt:lpstr>
      <vt:lpstr>Совет отцов</vt:lpstr>
      <vt:lpstr>Презентация PowerPoint</vt:lpstr>
      <vt:lpstr>Презентация PowerPoint</vt:lpstr>
      <vt:lpstr>Работа библиотеки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Alexei</dc:creator>
  <cp:lastModifiedBy>Зульфия Агалямовна</cp:lastModifiedBy>
  <cp:revision>87</cp:revision>
  <dcterms:created xsi:type="dcterms:W3CDTF">2015-12-28T14:21:47Z</dcterms:created>
  <dcterms:modified xsi:type="dcterms:W3CDTF">2024-11-11T20:51:53Z</dcterms:modified>
</cp:coreProperties>
</file>